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9.12-->
<p:presentation xmlns:r="http://schemas.openxmlformats.org/officeDocument/2006/relationships" xmlns:a="http://schemas.openxmlformats.org/drawingml/2006/main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70" r:id="rId6"/>
    <p:sldId id="260" r:id="rId7"/>
    <p:sldId id="261" r:id="rId8"/>
    <p:sldId id="269" r:id="rId9"/>
    <p:sldId id="266" r:id="rId10"/>
    <p:sldId id="263" r:id="rId11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tags" Target="tags/tag1.xml" /><Relationship Id="rId13" Type="http://schemas.openxmlformats.org/officeDocument/2006/relationships/presProps" Target="presProps.xml" /><Relationship Id="rId14" Type="http://schemas.openxmlformats.org/officeDocument/2006/relationships/viewProps" Target="viewProps.xml" /><Relationship Id="rId15" Type="http://schemas.openxmlformats.org/officeDocument/2006/relationships/theme" Target="theme/theme1.xml" /><Relationship Id="rId16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/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/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/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/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/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/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/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/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pPr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defPPr/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/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/>
          </a:lstStyle>
          <a:p>
            <a:pPr/>
            <a:fld id="{B61BEF0D-F0BB-DE4B-95CE-6DB70DBA9567}" type="datetimeFigureOut">
              <a:rPr lang="en-US"/>
              <a:pPr/>
              <a:t>4/19/2023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/>
          </a:lstStyle>
          <a:p>
            <a:pPr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/>
          </a:lstStyle>
          <a:p>
            <a:pPr/>
            <a:fld id="{D57F1E4F-1CFF-5643-939E-217C01CDF5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defPPr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/>
          </a:lstStyle>
          <a:p>
            <a:pPr/>
            <a:fld id="{B61BEF0D-F0BB-DE4B-95CE-6DB70DBA9567}" type="datetimeFigureOut">
              <a:rPr lang="en-US"/>
              <a:pPr/>
              <a:t>4/19/2023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/>
          </a:lstStyle>
          <a:p>
            <a:pPr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/>
          </a:lstStyle>
          <a:p>
            <a:pPr/>
            <a:fld id="{D57F1E4F-1CFF-5643-939E-217C01CDF5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defPPr/>
            <a:lvl1pPr algn="l">
              <a:defRPr sz="4000" b="0" cap="none"/>
            </a:lvl1pPr>
          </a:lstStyle>
          <a:p>
            <a:pPr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defPPr/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/>
          </a:lstStyle>
          <a:p>
            <a:pPr/>
            <a:fld id="{B61BEF0D-F0BB-DE4B-95CE-6DB70DBA9567}" type="datetimeFigureOut">
              <a:rPr lang="en-US"/>
              <a:pPr/>
              <a:t>4/19/2023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/>
          </a:lstStyle>
          <a:p>
            <a:pPr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/>
          </a:lstStyle>
          <a:p>
            <a:pPr/>
            <a:fld id="{D57F1E4F-1CFF-5643-939E-217C01CDF5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>
            <a:defPPr/>
          </a:lstStyle>
          <a:p>
            <a:pPr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/>
          </a:lstStyle>
          <a:p>
            <a:pPr/>
            <a:fld id="{B61BEF0D-F0BB-DE4B-95CE-6DB70DBA9567}" type="datetimeFigureOut">
              <a:rPr lang="en-US"/>
              <a:pPr/>
              <a:t>4/19/2023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/>
          </a:lstStyle>
          <a:p>
            <a:pPr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/>
          </a:lstStyle>
          <a:p>
            <a:pPr/>
            <a:fld id="{D57F1E4F-1CFF-5643-939E-217C01CDF5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/>
          </a:lstStyle>
          <a:p>
            <a:pPr/>
            <a:fld id="{B61BEF0D-F0BB-DE4B-95CE-6DB70DBA9567}" type="datetimeFigureOut">
              <a:rPr lang="en-US"/>
              <a:pPr/>
              <a:t>4/19/2023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/>
          </a:lstStyle>
          <a:p>
            <a:pPr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/>
          </a:lstStyle>
          <a:p>
            <a:pPr/>
            <a:fld id="{D57F1E4F-1CFF-5643-939E-217C01CDF5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/>
          </a:lstStyle>
          <a:p>
            <a:pPr/>
            <a:fld id="{B61BEF0D-F0BB-DE4B-95CE-6DB70DBA9567}" type="datetimeFigureOut">
              <a:rPr lang="en-US"/>
              <a:pPr/>
              <a:t>4/19/2023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/>
          </a:lstStyle>
          <a:p>
            <a:pPr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/>
          </a:lstStyle>
          <a:p>
            <a:pPr/>
            <a:fld id="{D57F1E4F-1CFF-5643-939E-217C01CDF5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/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/>
            <a:fld id="{B61BEF0D-F0BB-DE4B-95CE-6DB70DBA9567}" type="datetimeFigureOut">
              <a:rPr lang="en-US"/>
              <a:pPr/>
              <a:t>4/19/2023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/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/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/>
            <a:fld id="{D57F1E4F-1CFF-5643-939E-217C01CDF56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  <p:sldLayoutId id="2147483657" r:id="rId6"/>
  </p:sldLayoutIdLst>
  <p:transition/>
  <p:timing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0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 /><Relationship Id="rId2" Type="http://schemas.openxmlformats.org/officeDocument/2006/relationships/image" Target="../media/image3.jpeg" /><Relationship Id="rId3" Type="http://schemas.openxmlformats.org/officeDocument/2006/relationships/image" Target="../media/image4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jpeg" /><Relationship Id="rId3" Type="http://schemas.openxmlformats.org/officeDocument/2006/relationships/image" Target="../media/image6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7.jpeg" /><Relationship Id="rId3" Type="http://schemas.openxmlformats.org/officeDocument/2006/relationships/image" Target="../media/image8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image" Target="../media/image9.jpeg" /><Relationship Id="rId3" Type="http://schemas.openxmlformats.org/officeDocument/2006/relationships/image" Target="../media/image10.jpeg" /><Relationship Id="rId4" Type="http://schemas.openxmlformats.org/officeDocument/2006/relationships/image" Target="../media/image11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2.jpeg" /><Relationship Id="rId3" Type="http://schemas.openxmlformats.org/officeDocument/2006/relationships/image" Target="../media/image13.jpeg" /><Relationship Id="rId4" Type="http://schemas.openxmlformats.org/officeDocument/2006/relationships/image" Target="../media/image14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15.jpeg" /><Relationship Id="rId3" Type="http://schemas.openxmlformats.org/officeDocument/2006/relationships/image" Target="../media/image16.jpeg" /><Relationship Id="rId4" Type="http://schemas.openxmlformats.org/officeDocument/2006/relationships/image" Target="../media/image17.jpe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8.jpeg" /><Relationship Id="rId3" Type="http://schemas.openxmlformats.org/officeDocument/2006/relationships/image" Target="../media/image19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CD207A-64A8-BF9E-17BF-48C7739BEB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7822" y="5607337"/>
            <a:ext cx="8288032" cy="1096648"/>
          </a:xfrm>
        </p:spPr>
        <p:txBody>
          <a:bodyPr>
            <a:normAutofit/>
          </a:bodyPr>
          <a:lstStyle>
            <a:defPPr/>
          </a:lstStyle>
          <a:p>
            <a:pPr algn="ctr">
              <a:lnSpc>
                <a:spcPct val="90000"/>
              </a:lnSpc>
            </a:pPr>
            <a:r>
              <a:rPr lang="ru-RU" sz="3400" b="1"/>
              <a:t>«Приготовление поварами школьной столовой горячего завтрака»</a:t>
            </a:r>
          </a:p>
        </p:txBody>
      </p:sp>
      <p:pic>
        <p:nvPicPr>
          <p:cNvPr id="4" name="Рисунок 3" descr="Изображение выглядит как текст, на открытом воздухе, знак&#10;&#10;Автоматически созданное описание">
            <a:extLst>
              <a:ext uri="{FF2B5EF4-FFF2-40B4-BE49-F238E27FC236}">
                <a16:creationId xmlns:a16="http://schemas.microsoft.com/office/drawing/2014/main" id="{10224A84-DBC6-13F7-DC7A-E9CE6237D1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8488" y="270754"/>
            <a:ext cx="7886699" cy="517755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96719501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8C9B83F-64CD-41C1-925F-A08801F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1655065-0BD7-4422-BEC0-4401E998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DDD90AC-ABEC-4A76-9C9C-AD0A5F8FC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21A8AFEF-EC50-4C0B-9C64-814B76C82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CAFAA800-E117-4357-84E4-56B63EA03E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8DDFC9F4-3B45-402D-8AD7-60B3F08E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F26A0854-FBE4-4587-B349-06BE192BD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54A9C4C6-FF7D-470E-BFCA-CE4F60A1F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B1721EA8-4871-45D4-B78F-AE805A300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E5763971-E3A3-45C6-9BA8-2E032C7A5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32752E94-0E01-4AF5-A43A-F2FAD8737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</p:grpSp>
      <p:pic>
        <p:nvPicPr>
          <p:cNvPr id="5" name="Объект 4" descr="Изображение выглядит как пол, в помещении, плиточный, обеденный стол&#10;&#10;Автоматически созданное описание">
            <a:extLst>
              <a:ext uri="{FF2B5EF4-FFF2-40B4-BE49-F238E27FC236}">
                <a16:creationId xmlns:a16="http://schemas.microsoft.com/office/drawing/2014/main" id="{5E5070A5-6D22-4876-14A5-831DF555CE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5040" r="14440" b="8544"/>
          <a:stretch>
            <a:fillRect/>
          </a:stretch>
        </p:blipFill>
        <p:spPr>
          <a:xfrm>
            <a:off x="4269854" y="-1"/>
            <a:ext cx="7922146" cy="6858001"/>
          </a:xfrm>
          <a:custGeom>
            <a:rect l="l" t="t" r="r" b="b"/>
            <a:pathLst>
              <a:path w="7922145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1F2F8B-339E-A17D-29AA-43BFC51E1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66" y="1678666"/>
            <a:ext cx="4658507" cy="2369093"/>
          </a:xfrm>
        </p:spPr>
        <p:txBody>
          <a:bodyPr vert="horz" lIns="91440" tIns="45720" rIns="91440" bIns="45720" rtlCol="0" anchor="b">
            <a:normAutofit/>
          </a:bodyPr>
          <a:lstStyle>
            <a:defPPr/>
          </a:lstStyle>
          <a:p>
            <a:pPr algn="ctr">
              <a:lnSpc>
                <a:spcPct val="90000"/>
              </a:lnSpc>
            </a:pPr>
            <a:r>
              <a:rPr lang="ru-RU" sz="5400" b="1"/>
              <a:t>С</a:t>
            </a:r>
            <a:r>
              <a:rPr lang="en-US" sz="5400" b="1"/>
              <a:t>пасибо </a:t>
            </a:r>
            <a:br>
              <a:rPr lang="ru-RU" sz="5400" b="1"/>
            </a:br>
            <a:r>
              <a:rPr lang="en-US" sz="5400" b="1"/>
              <a:t>за</a:t>
            </a:r>
            <a:r>
              <a:rPr lang="ru-RU" sz="5400" b="1"/>
              <a:t> </a:t>
            </a:r>
            <a:r>
              <a:rPr lang="en-US" sz="5400" b="1"/>
              <a:t>внимание!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57C1A16-B8AB-4D99-A195-A38F556A6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8A9B20B-D1DD-4573-B5EC-558029519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tangle 23">
            <a:extLst>
              <a:ext uri="{FF2B5EF4-FFF2-40B4-BE49-F238E27FC236}">
                <a16:creationId xmlns:a16="http://schemas.microsoft.com/office/drawing/2014/main" id="{66D61E08-70C3-48D8-BEA0-787111DC3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defPPr/>
          </a:lstStyle>
          <a:p>
            <a:pPr/>
          </a:p>
        </p:txBody>
      </p:sp>
      <p:sp>
        <p:nvSpPr>
          <p:cNvPr id="28" name="Rectangle 25">
            <a:extLst>
              <a:ext uri="{FF2B5EF4-FFF2-40B4-BE49-F238E27FC236}">
                <a16:creationId xmlns:a16="http://schemas.microsoft.com/office/drawing/2014/main" id="{FC55298F-0AE5-478E-AD2B-03C2614C5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defPPr/>
          </a:lstStyle>
          <a:p>
            <a:pPr/>
          </a:p>
        </p:txBody>
      </p:sp>
      <p:sp>
        <p:nvSpPr>
          <p:cNvPr id="30" name="Isosceles Triangle 24">
            <a:extLst>
              <a:ext uri="{FF2B5EF4-FFF2-40B4-BE49-F238E27FC236}">
                <a16:creationId xmlns:a16="http://schemas.microsoft.com/office/drawing/2014/main" id="{C180E4EA-0B63-4779-A895-7E90E7108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defPPr/>
          </a:lstStyle>
          <a:p>
            <a:pPr/>
          </a:p>
        </p:txBody>
      </p:sp>
      <p:sp>
        <p:nvSpPr>
          <p:cNvPr id="32" name="Rectangle 27">
            <a:extLst>
              <a:ext uri="{FF2B5EF4-FFF2-40B4-BE49-F238E27FC236}">
                <a16:creationId xmlns:a16="http://schemas.microsoft.com/office/drawing/2014/main" id="{CEE01D9D-3DE8-4EED-B0D3-8F3C79CC7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defPPr/>
          </a:lstStyle>
          <a:p>
            <a:pPr/>
          </a:p>
        </p:txBody>
      </p:sp>
      <p:sp>
        <p:nvSpPr>
          <p:cNvPr id="34" name="Rectangle 28">
            <a:extLst>
              <a:ext uri="{FF2B5EF4-FFF2-40B4-BE49-F238E27FC236}">
                <a16:creationId xmlns:a16="http://schemas.microsoft.com/office/drawing/2014/main" id="{89AF5CE9-607F-43F4-8983-DCD6DA40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defPPr/>
          </a:lstStyle>
          <a:p>
            <a:pPr/>
          </a:p>
        </p:txBody>
      </p:sp>
      <p:sp>
        <p:nvSpPr>
          <p:cNvPr id="36" name="Rectangle 29">
            <a:extLst>
              <a:ext uri="{FF2B5EF4-FFF2-40B4-BE49-F238E27FC236}">
                <a16:creationId xmlns:a16="http://schemas.microsoft.com/office/drawing/2014/main" id="{6EEA2DBD-9E1E-4521-8C01-F32AD18A8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defPPr/>
          </a:lstStyle>
          <a:p>
            <a:pPr/>
          </a:p>
        </p:txBody>
      </p:sp>
      <p:sp>
        <p:nvSpPr>
          <p:cNvPr id="38" name="Isosceles Triangle 29">
            <a:extLst>
              <a:ext uri="{FF2B5EF4-FFF2-40B4-BE49-F238E27FC236}">
                <a16:creationId xmlns:a16="http://schemas.microsoft.com/office/drawing/2014/main" id="{15BBD2C1-BA9B-46A9-A27A-33498B16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defPPr/>
          </a:lstStyle>
          <a:p>
            <a:pPr/>
          </a:p>
        </p:txBody>
      </p:sp>
    </p:spTree>
    <p:extLst>
      <p:ext uri="{BB962C8B-B14F-4D97-AF65-F5344CB8AC3E}">
        <p14:creationId xmlns:p14="http://schemas.microsoft.com/office/powerpoint/2010/main" val="1393095728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10BE40E3-5550-4CDD-B4FD-387C33EBF1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71A6B738-E50C-4653-B343-B9D6A5EA27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498768D6-B28C-40A3-B381-39306F5816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B27C15B9-7795-4321-AB30-DF1DEF65C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578EC957-1F3F-4C00-B023-C8725C2171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3D642632-BBD5-46D6-A91D-9B2BF68219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BF9D518D-AFF5-4DE2-AEE2-0EC15479A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14EF979B-B00D-460C-BD56-7EEAFB7E0F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3E40F9A1-6B82-400F-9397-26D1D36F1F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2EF7DDF1-FF86-4CA4-B08B-8939557EBD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6D7C1F89-72B2-4FDC-B9E2-04F52D5C5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</p:grpSp>
      <p:pic>
        <p:nvPicPr>
          <p:cNvPr id="6" name="Рисунок 5" descr="Изображение выглядит как пол, стол, тарелка, кофе&#10;&#10;Автоматически созданное описание">
            <a:extLst>
              <a:ext uri="{FF2B5EF4-FFF2-40B4-BE49-F238E27FC236}">
                <a16:creationId xmlns:a16="http://schemas.microsoft.com/office/drawing/2014/main" id="{D50D29EE-B07B-CDFD-6590-274F5663E7DC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2349" t="20783" r="10542" b="11594"/>
          <a:stretch>
            <a:fillRect/>
          </a:stretch>
        </p:blipFill>
        <p:spPr>
          <a:xfrm>
            <a:off x="3243837" y="955867"/>
            <a:ext cx="8093919" cy="4845154"/>
          </a:xfrm>
          <a:custGeom>
            <a:rect l="l" t="t" r="r" b="b"/>
            <a:pathLst>
              <a:path w="7922145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</p:spPr>
      </p:pic>
      <p:sp>
        <p:nvSpPr>
          <p:cNvPr id="4" name="Текст 3">
            <a:extLst>
              <a:ext uri="{FF2B5EF4-FFF2-40B4-BE49-F238E27FC236}">
                <a16:creationId xmlns:a16="http://schemas.microsoft.com/office/drawing/2014/main" id="{4EB9C23F-F4E3-04D3-BDA0-100315B71A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5974" y="955867"/>
            <a:ext cx="3851122" cy="4946266"/>
          </a:xfrm>
        </p:spPr>
        <p:txBody>
          <a:bodyPr vert="horz" lIns="91440" tIns="45720" rIns="91440" bIns="45720" rtlCol="0">
            <a:normAutofit/>
          </a:bodyPr>
          <a:lstStyle>
            <a:defPPr/>
          </a:lstStyle>
          <a:p>
            <a:pPr algn="ctr"/>
            <a:r>
              <a:rPr lang="ru-RU" sz="2000" b="1">
                <a:solidFill>
                  <a:schemeClr val="tx1"/>
                </a:solidFill>
              </a:rPr>
              <a:t>Школьное питание – залог здоровья</a:t>
            </a:r>
          </a:p>
          <a:p>
            <a:pPr algn="just"/>
            <a:r>
              <a:rPr lang="ru-RU" sz="2000" b="1">
                <a:solidFill>
                  <a:schemeClr val="tx1"/>
                </a:solidFill>
              </a:rPr>
              <a:t>	Горячее питание детей во время пребывания в коле является одним из важных условий поддержания их здоровья и способности к эффективному обучению. Хорошая организация школьного питания ведет к улучшению уровня здоровья. Поэтому питание является одним из важных факторов, определяющих здоровье подрастающего поколения.</a:t>
            </a:r>
            <a:endParaRPr lang="en-US" sz="2000" b="1">
              <a:solidFill>
                <a:schemeClr val="tx1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4FA5DFF-7FE6-4855-84E6-DFA78EE97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AFD8CBA-54A3-4363-991B-B9C631BBFA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 23">
            <a:extLst>
              <a:ext uri="{FF2B5EF4-FFF2-40B4-BE49-F238E27FC236}">
                <a16:creationId xmlns:a16="http://schemas.microsoft.com/office/drawing/2014/main" id="{3F088236-D655-4F88-B238-E167623580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defPPr/>
          </a:lstStyle>
          <a:p>
            <a:pPr/>
          </a:p>
        </p:txBody>
      </p:sp>
      <p:sp>
        <p:nvSpPr>
          <p:cNvPr id="29" name="Rectangle 25">
            <a:extLst>
              <a:ext uri="{FF2B5EF4-FFF2-40B4-BE49-F238E27FC236}">
                <a16:creationId xmlns:a16="http://schemas.microsoft.com/office/drawing/2014/main" id="{3DAC0C92-199E-475C-9390-119A9B027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defPPr/>
          </a:lstStyle>
          <a:p>
            <a:pPr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C4CFB339-0ED8-4FE2-9EF1-6D1375B849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defPPr/>
          </a:lstStyle>
          <a:p>
            <a:pPr/>
          </a:p>
        </p:txBody>
      </p:sp>
      <p:sp>
        <p:nvSpPr>
          <p:cNvPr id="33" name="Rectangle 27">
            <a:extLst>
              <a:ext uri="{FF2B5EF4-FFF2-40B4-BE49-F238E27FC236}">
                <a16:creationId xmlns:a16="http://schemas.microsoft.com/office/drawing/2014/main" id="{31896C80-2069-4431-9C19-83B913734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defPPr/>
          </a:lstStyle>
          <a:p>
            <a:pPr/>
          </a:p>
        </p:txBody>
      </p:sp>
      <p:sp>
        <p:nvSpPr>
          <p:cNvPr id="35" name="Rectangle 28">
            <a:extLst>
              <a:ext uri="{FF2B5EF4-FFF2-40B4-BE49-F238E27FC236}">
                <a16:creationId xmlns:a16="http://schemas.microsoft.com/office/drawing/2014/main" id="{BF120A21-0841-4823-B0C4-28AEBCEF9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defPPr/>
          </a:lstStyle>
          <a:p>
            <a:pPr/>
          </a:p>
        </p:txBody>
      </p:sp>
      <p:sp>
        <p:nvSpPr>
          <p:cNvPr id="37" name="Rectangle 29">
            <a:extLst>
              <a:ext uri="{FF2B5EF4-FFF2-40B4-BE49-F238E27FC236}">
                <a16:creationId xmlns:a16="http://schemas.microsoft.com/office/drawing/2014/main" id="{DBB05BAE-BBD3-4289-899F-A6851503C6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defPPr/>
          </a:lstStyle>
          <a:p>
            <a:pPr/>
          </a:p>
        </p:txBody>
      </p:sp>
      <p:sp>
        <p:nvSpPr>
          <p:cNvPr id="39" name="Isosceles Triangle 29">
            <a:extLst>
              <a:ext uri="{FF2B5EF4-FFF2-40B4-BE49-F238E27FC236}">
                <a16:creationId xmlns:a16="http://schemas.microsoft.com/office/drawing/2014/main" id="{9874D11C-36F5-4BBE-A490-019A54E953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defPPr/>
          </a:lstStyle>
          <a:p>
            <a:pPr/>
          </a:p>
        </p:txBody>
      </p:sp>
    </p:spTree>
    <p:extLst>
      <p:ext uri="{BB962C8B-B14F-4D97-AF65-F5344CB8AC3E}">
        <p14:creationId xmlns:p14="http://schemas.microsoft.com/office/powerpoint/2010/main" val="2889664665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55" name="Group 54">
            <a:extLst>
              <a:ext uri="{FF2B5EF4-FFF2-40B4-BE49-F238E27FC236}">
                <a16:creationId xmlns:a16="http://schemas.microsoft.com/office/drawing/2014/main" id="{90A61547-2555-4DE2-A37F-A53E549174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5C2447E0-8F0D-479C-94E4-82BC8EB68C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1F943397-DCDD-44CB-BBA9-9510B7698D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Rectangle 23">
              <a:extLst>
                <a:ext uri="{FF2B5EF4-FFF2-40B4-BE49-F238E27FC236}">
                  <a16:creationId xmlns:a16="http://schemas.microsoft.com/office/drawing/2014/main" id="{E2630ADC-31DB-4C48-AC4A-DAAE5A7B8E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59" name="Rectangle 25">
              <a:extLst>
                <a:ext uri="{FF2B5EF4-FFF2-40B4-BE49-F238E27FC236}">
                  <a16:creationId xmlns:a16="http://schemas.microsoft.com/office/drawing/2014/main" id="{2CA5C44E-F54E-47E0-8989-4D8686B33C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60" name="Isosceles Triangle 59">
              <a:extLst>
                <a:ext uri="{FF2B5EF4-FFF2-40B4-BE49-F238E27FC236}">
                  <a16:creationId xmlns:a16="http://schemas.microsoft.com/office/drawing/2014/main" id="{FF54E15E-830B-4375-A239-4C51954DEA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61" name="Rectangle 27">
              <a:extLst>
                <a:ext uri="{FF2B5EF4-FFF2-40B4-BE49-F238E27FC236}">
                  <a16:creationId xmlns:a16="http://schemas.microsoft.com/office/drawing/2014/main" id="{CB37E322-FF7E-4872-BD6B-50A48CBEA5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62" name="Rectangle 28">
              <a:extLst>
                <a:ext uri="{FF2B5EF4-FFF2-40B4-BE49-F238E27FC236}">
                  <a16:creationId xmlns:a16="http://schemas.microsoft.com/office/drawing/2014/main" id="{710D0C1E-D2F8-45B2-AE14-1AC8E976F7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63" name="Rectangle 29">
              <a:extLst>
                <a:ext uri="{FF2B5EF4-FFF2-40B4-BE49-F238E27FC236}">
                  <a16:creationId xmlns:a16="http://schemas.microsoft.com/office/drawing/2014/main" id="{3216331B-17D0-4167-ABD2-B2198058C2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64" name="Isosceles Triangle 63">
              <a:extLst>
                <a:ext uri="{FF2B5EF4-FFF2-40B4-BE49-F238E27FC236}">
                  <a16:creationId xmlns:a16="http://schemas.microsoft.com/office/drawing/2014/main" id="{A53A7A96-3806-4BB3-91DE-6EED48AC78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65" name="Isosceles Triangle 64">
              <a:extLst>
                <a:ext uri="{FF2B5EF4-FFF2-40B4-BE49-F238E27FC236}">
                  <a16:creationId xmlns:a16="http://schemas.microsoft.com/office/drawing/2014/main" id="{F8C2B86C-EE71-466E-8991-503F9C9C1B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66BC2C-CEBC-EDDC-60CF-74EC3C890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803" y="5359792"/>
            <a:ext cx="8288035" cy="1329395"/>
          </a:xfrm>
        </p:spPr>
        <p:txBody>
          <a:bodyPr vert="horz" lIns="91440" tIns="45720" rIns="91440" bIns="45720" rtlCol="0" anchor="b">
            <a:normAutofit/>
          </a:bodyPr>
          <a:lstStyle>
            <a:defPPr/>
          </a:lstStyle>
          <a:p>
            <a:pPr algn="ctr"/>
            <a:r>
              <a:rPr lang="ru-RU" sz="2800">
                <a:solidFill>
                  <a:schemeClr val="tx1"/>
                </a:solidFill>
              </a:rPr>
              <a:t>Ежедневное меню пишется на основании цикличного двухнедельного меню (весна - лето)</a:t>
            </a:r>
            <a:endParaRPr lang="en-US" sz="2800">
              <a:solidFill>
                <a:schemeClr val="tx1"/>
              </a:solidFill>
            </a:endParaRPr>
          </a:p>
        </p:txBody>
      </p:sp>
      <p:pic>
        <p:nvPicPr>
          <p:cNvPr id="35" name="Рисунок 34" descr="Изображение выглядит как диаграмма, схематичный&#10;&#10;Автоматически созданное описание">
            <a:extLst>
              <a:ext uri="{FF2B5EF4-FFF2-40B4-BE49-F238E27FC236}">
                <a16:creationId xmlns:a16="http://schemas.microsoft.com/office/drawing/2014/main" id="{B07DBEF8-3944-0A19-3645-5B3E913CCF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337626" y="661184"/>
            <a:ext cx="5190980" cy="4206239"/>
          </a:xfrm>
          <a:prstGeom prst="rect">
            <a:avLst/>
          </a:prstGeom>
        </p:spPr>
      </p:pic>
      <p:pic>
        <p:nvPicPr>
          <p:cNvPr id="33" name="Рисунок 32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id="{1A0A6624-807C-CDD9-FFF8-771A445E1D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3414" y="168813"/>
            <a:ext cx="6815484" cy="5190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071204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BDEAC2-4B55-C1F0-331E-C99F55905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064" y="609600"/>
            <a:ext cx="5954335" cy="1320800"/>
          </a:xfrm>
        </p:spPr>
        <p:txBody>
          <a:bodyPr anchor="ctr">
            <a:normAutofit/>
          </a:bodyPr>
          <a:lstStyle>
            <a:defPPr/>
          </a:lstStyle>
          <a:p>
            <a:pPr>
              <a:lnSpc>
                <a:spcPct val="90000"/>
              </a:lnSpc>
            </a:pPr>
            <a:r>
              <a:rPr lang="ru-RU" sz="2000"/>
              <a:t>ПРОЦЕСС ПРИГОТОВЛЕНИЯ ГОРЯЧЕГО ЗАВТРАКА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805A3B-221B-F1F2-B421-A21032C25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1362" y="2160589"/>
            <a:ext cx="2561738" cy="3880773"/>
          </a:xfrm>
        </p:spPr>
        <p:txBody>
          <a:bodyPr>
            <a:normAutofit/>
          </a:bodyPr>
          <a:lstStyle>
            <a:defPPr/>
          </a:lstStyle>
          <a:p>
            <a:pPr marL="0" indent="0" algn="just">
              <a:buNone/>
            </a:pPr>
            <a:r>
              <a:rPr lang="ru-RU"/>
              <a:t>Наш завтрак состоит из каши пшеничной, какао с молоком, яйца отварного и бутерброда с маслом и сыром.</a:t>
            </a:r>
          </a:p>
          <a:p>
            <a:pPr marL="0" indent="0">
              <a:buNone/>
            </a:pPr>
            <a:endParaRPr lang="ru-RU"/>
          </a:p>
        </p:txBody>
      </p:sp>
      <p:pic>
        <p:nvPicPr>
          <p:cNvPr id="5" name="Рисунок 4" descr="Изображение выглядит как в помещении, кухня, человек, подготовка&#10;&#10;Автоматически созданное описание">
            <a:extLst>
              <a:ext uri="{FF2B5EF4-FFF2-40B4-BE49-F238E27FC236}">
                <a16:creationId xmlns:a16="http://schemas.microsoft.com/office/drawing/2014/main" id="{1BEE5BA5-048A-CBB2-9305-E3AC619172A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433" r="11036"/>
          <a:stretch>
            <a:fillRect/>
          </a:stretch>
        </p:blipFill>
        <p:spPr>
          <a:xfrm>
            <a:off x="3418640" y="2368884"/>
            <a:ext cx="4217387" cy="3880773"/>
          </a:xfrm>
          <a:prstGeom prst="rect">
            <a:avLst/>
          </a:prstGeom>
        </p:spPr>
      </p:pic>
      <p:pic>
        <p:nvPicPr>
          <p:cNvPr id="9" name="Рисунок 8" descr="Изображение выглядит как в помещении, кухня, стена, человек&#10;&#10;Автоматически созданное описание">
            <a:extLst>
              <a:ext uri="{FF2B5EF4-FFF2-40B4-BE49-F238E27FC236}">
                <a16:creationId xmlns:a16="http://schemas.microsoft.com/office/drawing/2014/main" id="{AC2F3EC0-992E-C19F-C579-896544EEB5F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7987" r="9481"/>
          <a:stretch>
            <a:fillRect/>
          </a:stretch>
        </p:blipFill>
        <p:spPr>
          <a:xfrm>
            <a:off x="7821567" y="391318"/>
            <a:ext cx="3845056" cy="3538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869470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CCBEC5-BE20-5D4B-9548-87E81426F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560" y="357809"/>
            <a:ext cx="8596668" cy="1320800"/>
          </a:xfrm>
        </p:spPr>
        <p:txBody>
          <a:bodyPr>
            <a:noAutofit/>
          </a:bodyPr>
          <a:lstStyle>
            <a:defPPr/>
          </a:lstStyle>
          <a:p>
            <a:pPr/>
            <a:r>
              <a:rPr lang="ba-RU" sz="180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Я</a:t>
            </a:r>
            <a:r>
              <a:rPr lang="ba-RU" sz="1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йца очень полезны для растущего организма. В состав  яичного белка входят аминокислоты, полезные для роста клеток, улучшения деятельности мозга, формирования крепкого иммунитета.</a:t>
            </a:r>
            <a:r>
              <a:rPr lang="ru-RU" sz="1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В яичном желтке содержится витамин А, который необходим для нормального роста, поддержания иммунного статуса, функционирования органа зрения</a:t>
            </a:r>
            <a:r>
              <a:rPr lang="ba-RU" sz="1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.</a:t>
            </a:r>
            <a:br>
              <a:rPr lang="ru-RU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1800"/>
          </a:p>
        </p:txBody>
      </p:sp>
      <p:pic>
        <p:nvPicPr>
          <p:cNvPr id="3" name="Рисунок 2" descr="Изображение выглядит как в помещении&#10;&#10;Автоматически созданное описание">
            <a:extLst>
              <a:ext uri="{FF2B5EF4-FFF2-40B4-BE49-F238E27FC236}">
                <a16:creationId xmlns:a16="http://schemas.microsoft.com/office/drawing/2014/main" id="{E395CF29-000B-5C22-40B4-5DA821009B2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777" r="8243" b="-3"/>
          <a:stretch>
            <a:fillRect/>
          </a:stretch>
        </p:blipFill>
        <p:spPr>
          <a:xfrm>
            <a:off x="784652" y="2645287"/>
            <a:ext cx="4561070" cy="3854904"/>
          </a:xfrm>
          <a:prstGeom prst="rect">
            <a:avLst/>
          </a:prstGeom>
        </p:spPr>
      </p:pic>
      <p:pic>
        <p:nvPicPr>
          <p:cNvPr id="4" name="Рисунок 3" descr="Изображение выглядит как человек, в помещении, блюдо&#10;&#10;Автоматически созданное описание">
            <a:extLst>
              <a:ext uri="{FF2B5EF4-FFF2-40B4-BE49-F238E27FC236}">
                <a16:creationId xmlns:a16="http://schemas.microsoft.com/office/drawing/2014/main" id="{05EA53A0-2EDB-9786-CF41-CE1DBD34852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1155" r="-4" b="-4"/>
          <a:stretch>
            <a:fillRect/>
          </a:stretch>
        </p:blipFill>
        <p:spPr>
          <a:xfrm>
            <a:off x="5922499" y="1974030"/>
            <a:ext cx="4726746" cy="410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406463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Рисунок 6" descr="Изображение выглядит как человек, в помещении, подготовка, туалет&#10;&#10;Автоматически созданное описание">
            <a:extLst>
              <a:ext uri="{FF2B5EF4-FFF2-40B4-BE49-F238E27FC236}">
                <a16:creationId xmlns:a16="http://schemas.microsoft.com/office/drawing/2014/main" id="{A671C856-607B-E3A8-92E5-C7CF31FE146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117" r="29813" b="-1"/>
          <a:stretch>
            <a:fillRect/>
          </a:stretch>
        </p:blipFill>
        <p:spPr>
          <a:xfrm>
            <a:off x="5952521" y="623809"/>
            <a:ext cx="4086797" cy="5610382"/>
          </a:xfrm>
          <a:prstGeom prst="rect">
            <a:avLst/>
          </a:prstGeom>
        </p:spPr>
      </p:pic>
      <p:cxnSp>
        <p:nvCxnSpPr>
          <p:cNvPr id="31" name="Straight Connector 22">
            <a:extLst>
              <a:ext uri="{FF2B5EF4-FFF2-40B4-BE49-F238E27FC236}">
                <a16:creationId xmlns:a16="http://schemas.microsoft.com/office/drawing/2014/main" id="{DCD67800-37AC-4E14-89B0-F79DCB3FB8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165600" y="1573887"/>
            <a:ext cx="0" cy="3710227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Рисунок 10" descr="Изображение выглядит как человек, кухня, в помещении, подготовка&#10;&#10;Автоматически созданное описание">
            <a:extLst>
              <a:ext uri="{FF2B5EF4-FFF2-40B4-BE49-F238E27FC236}">
                <a16:creationId xmlns:a16="http://schemas.microsoft.com/office/drawing/2014/main" id="{907E7518-7251-CBD8-69B2-EA63F19501B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061" r="15306" b="-4"/>
          <a:stretch>
            <a:fillRect/>
          </a:stretch>
        </p:blipFill>
        <p:spPr>
          <a:xfrm>
            <a:off x="1825332" y="3639199"/>
            <a:ext cx="3537345" cy="3002901"/>
          </a:xfrm>
          <a:prstGeom prst="rect">
            <a:avLst/>
          </a:prstGeom>
        </p:spPr>
      </p:pic>
      <p:cxnSp>
        <p:nvCxnSpPr>
          <p:cNvPr id="32" name="Straight Connector 24">
            <a:extLst>
              <a:ext uri="{FF2B5EF4-FFF2-40B4-BE49-F238E27FC236}">
                <a16:creationId xmlns:a16="http://schemas.microsoft.com/office/drawing/2014/main" id="{20F1788F-A5AE-4188-8274-F7F2E3833E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995920" y="1573887"/>
            <a:ext cx="0" cy="3710227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Рисунок 8" descr="Изображение выглядит как еда, человек, овощи&#10;&#10;Автоматически созданное описание">
            <a:extLst>
              <a:ext uri="{FF2B5EF4-FFF2-40B4-BE49-F238E27FC236}">
                <a16:creationId xmlns:a16="http://schemas.microsoft.com/office/drawing/2014/main" id="{0DD4ABDC-AB99-FD99-4704-A50FF8760C4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0296" r="10855" b="-4"/>
          <a:stretch>
            <a:fillRect/>
          </a:stretch>
        </p:blipFill>
        <p:spPr>
          <a:xfrm>
            <a:off x="808282" y="215900"/>
            <a:ext cx="3517120" cy="2977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514826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0" name="Group 69">
            <a:extLst>
              <a:ext uri="{FF2B5EF4-FFF2-40B4-BE49-F238E27FC236}">
                <a16:creationId xmlns:a16="http://schemas.microsoft.com/office/drawing/2014/main" id="{EBE86EA4-C4F1-4465-B306-7A2BC22859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A8279268-DB29-43BE-B57C-14977EACFD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8FA53C0-C1EF-4611-BAB3-65EEB16AA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Rectangle 23">
              <a:extLst>
                <a:ext uri="{FF2B5EF4-FFF2-40B4-BE49-F238E27FC236}">
                  <a16:creationId xmlns:a16="http://schemas.microsoft.com/office/drawing/2014/main" id="{81CDACFC-DD8A-4CC0-B7FC-6030FC3536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74" name="Rectangle 25">
              <a:extLst>
                <a:ext uri="{FF2B5EF4-FFF2-40B4-BE49-F238E27FC236}">
                  <a16:creationId xmlns:a16="http://schemas.microsoft.com/office/drawing/2014/main" id="{0269F267-73D4-4CC3-BEC7-73335654DE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75" name="Isosceles Triangle 74">
              <a:extLst>
                <a:ext uri="{FF2B5EF4-FFF2-40B4-BE49-F238E27FC236}">
                  <a16:creationId xmlns:a16="http://schemas.microsoft.com/office/drawing/2014/main" id="{DC48F13D-B2D7-4EB8-9CA7-59243637C8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76" name="Rectangle 27">
              <a:extLst>
                <a:ext uri="{FF2B5EF4-FFF2-40B4-BE49-F238E27FC236}">
                  <a16:creationId xmlns:a16="http://schemas.microsoft.com/office/drawing/2014/main" id="{A82405B3-5A67-4DA2-8EDA-7AB65A8B45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77" name="Rectangle 28">
              <a:extLst>
                <a:ext uri="{FF2B5EF4-FFF2-40B4-BE49-F238E27FC236}">
                  <a16:creationId xmlns:a16="http://schemas.microsoft.com/office/drawing/2014/main" id="{7508BC7B-3BD2-4D96-A46E-82988222A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78" name="Rectangle 29">
              <a:extLst>
                <a:ext uri="{FF2B5EF4-FFF2-40B4-BE49-F238E27FC236}">
                  <a16:creationId xmlns:a16="http://schemas.microsoft.com/office/drawing/2014/main" id="{4298D07C-2287-4B93-9041-935144DE1B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79" name="Isosceles Triangle 78">
              <a:extLst>
                <a:ext uri="{FF2B5EF4-FFF2-40B4-BE49-F238E27FC236}">
                  <a16:creationId xmlns:a16="http://schemas.microsoft.com/office/drawing/2014/main" id="{0F6BC886-C125-4903-8C2A-6FB687400D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80" name="Isosceles Triangle 79">
              <a:extLst>
                <a:ext uri="{FF2B5EF4-FFF2-40B4-BE49-F238E27FC236}">
                  <a16:creationId xmlns:a16="http://schemas.microsoft.com/office/drawing/2014/main" id="{C9D0B38F-2E02-4E85-99EE-73595E7C89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A9D43A-7CC6-A297-2B44-C18C77CC8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854" y="5435564"/>
            <a:ext cx="8849481" cy="1095059"/>
          </a:xfrm>
        </p:spPr>
        <p:txBody>
          <a:bodyPr vert="horz" lIns="91440" tIns="45720" rIns="91440" bIns="45720" rtlCol="0" anchor="b">
            <a:normAutofit fontScale="90000"/>
          </a:bodyPr>
          <a:lstStyle>
            <a:defPPr/>
          </a:lstStyle>
          <a:p>
            <a:pPr>
              <a:lnSpc>
                <a:spcPct val="90000"/>
              </a:lnSpc>
            </a:pPr>
            <a:r>
              <a:rPr lang="en-US" sz="2400">
                <a:solidFill>
                  <a:schemeClr val="tx1"/>
                </a:solidFill>
                <a:effectLst/>
              </a:rPr>
              <a:t>Бутерброд с маслом и сыром имеет высокую энергетическую ценность,  за счет чего является питательным и</a:t>
            </a:r>
            <a:r>
              <a:rPr lang="ru-RU" sz="2400">
                <a:solidFill>
                  <a:schemeClr val="tx1"/>
                </a:solidFill>
                <a:effectLst/>
              </a:rPr>
              <a:t> </a:t>
            </a:r>
            <a:r>
              <a:rPr lang="en-US" sz="2400">
                <a:solidFill>
                  <a:schemeClr val="tx1"/>
                </a:solidFill>
                <a:effectLst/>
              </a:rPr>
              <a:t>обеспечивает организм энергией на весь день.</a:t>
            </a:r>
            <a:endParaRPr lang="en-US" sz="2400">
              <a:solidFill>
                <a:schemeClr val="tx1"/>
              </a:solidFill>
            </a:endParaRPr>
          </a:p>
        </p:txBody>
      </p:sp>
      <p:pic>
        <p:nvPicPr>
          <p:cNvPr id="5" name="Объект 4" descr="Изображение выглядит как в помещении, еда, стол, человек&#10;&#10;Автоматически созданное описание">
            <a:extLst>
              <a:ext uri="{FF2B5EF4-FFF2-40B4-BE49-F238E27FC236}">
                <a16:creationId xmlns:a16="http://schemas.microsoft.com/office/drawing/2014/main" id="{B5838483-E474-33E7-B477-32DCD15A0F8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1564" r="-2" b="15165"/>
          <a:stretch>
            <a:fillRect/>
          </a:stretch>
        </p:blipFill>
        <p:spPr>
          <a:xfrm>
            <a:off x="1347730" y="458926"/>
            <a:ext cx="3312917" cy="2149819"/>
          </a:xfrm>
          <a:prstGeom prst="rect">
            <a:avLst/>
          </a:prstGeom>
        </p:spPr>
      </p:pic>
      <p:pic>
        <p:nvPicPr>
          <p:cNvPr id="7" name="Рисунок 6" descr="Изображение выглядит как человек, в помещении, подготовка, готовка&#10;&#10;Автоматически созданное описание">
            <a:extLst>
              <a:ext uri="{FF2B5EF4-FFF2-40B4-BE49-F238E27FC236}">
                <a16:creationId xmlns:a16="http://schemas.microsoft.com/office/drawing/2014/main" id="{4543A96B-CC6C-04BC-9955-91A161BE60E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0171" r="-1" b="-1"/>
          <a:stretch>
            <a:fillRect/>
          </a:stretch>
        </p:blipFill>
        <p:spPr>
          <a:xfrm>
            <a:off x="6057688" y="395320"/>
            <a:ext cx="3323934" cy="2149819"/>
          </a:xfrm>
          <a:prstGeom prst="rect">
            <a:avLst/>
          </a:prstGeom>
        </p:spPr>
      </p:pic>
      <p:pic>
        <p:nvPicPr>
          <p:cNvPr id="11" name="Рисунок 10" descr="Изображение выглядит как стол, еда, тарелка, в помещении&#10;&#10;Автоматически созданное описание">
            <a:extLst>
              <a:ext uri="{FF2B5EF4-FFF2-40B4-BE49-F238E27FC236}">
                <a16:creationId xmlns:a16="http://schemas.microsoft.com/office/drawing/2014/main" id="{C4E8E3C2-913B-AAB8-9B91-502FE6D23F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34752" y="2895743"/>
            <a:ext cx="3841687" cy="229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234143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A713C4-FB98-75A3-155A-E63DC9F99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081" y="270259"/>
            <a:ext cx="8596668" cy="1320800"/>
          </a:xfrm>
        </p:spPr>
        <p:txBody>
          <a:bodyPr>
            <a:normAutofit/>
          </a:bodyPr>
          <a:lstStyle>
            <a:defPPr/>
          </a:lstStyle>
          <a:p>
            <a:pPr algn="just"/>
            <a:r>
              <a:rPr lang="ru-RU" sz="1800">
                <a:solidFill>
                  <a:schemeClr val="tx1"/>
                </a:solidFill>
              </a:rPr>
              <a:t>Какао – порошок смешивают с сахаром, добавляют небольшое количество кипятка и растирают в однородную массу, затем при непрерывном помешивании выливают горячее молоко, остальной кипяток и доводят </a:t>
            </a:r>
            <a:br>
              <a:rPr lang="ru-RU" sz="1800">
                <a:solidFill>
                  <a:schemeClr val="tx1"/>
                </a:solidFill>
              </a:rPr>
            </a:br>
            <a:r>
              <a:rPr lang="ru-RU" sz="1800">
                <a:solidFill>
                  <a:schemeClr val="tx1"/>
                </a:solidFill>
              </a:rPr>
              <a:t>до кипения.</a:t>
            </a:r>
          </a:p>
        </p:txBody>
      </p:sp>
      <p:pic>
        <p:nvPicPr>
          <p:cNvPr id="3" name="Рисунок 2" descr="Изображение выглядит как в помещении, стена, человек, кухня&#10;&#10;Автоматически созданное описание">
            <a:extLst>
              <a:ext uri="{FF2B5EF4-FFF2-40B4-BE49-F238E27FC236}">
                <a16:creationId xmlns:a16="http://schemas.microsoft.com/office/drawing/2014/main" id="{D14B5C7C-0C42-68CA-8CE7-78291974C5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7966" y="1439166"/>
            <a:ext cx="4225468" cy="3979667"/>
          </a:xfrm>
          <a:prstGeom prst="rect">
            <a:avLst/>
          </a:prstGeom>
        </p:spPr>
      </p:pic>
      <p:pic>
        <p:nvPicPr>
          <p:cNvPr id="4" name="Рисунок 3" descr="Изображение выглядит как в помещении, стена, еда, кухня&#10;&#10;Автоматически созданное описание">
            <a:extLst>
              <a:ext uri="{FF2B5EF4-FFF2-40B4-BE49-F238E27FC236}">
                <a16:creationId xmlns:a16="http://schemas.microsoft.com/office/drawing/2014/main" id="{B62F0B12-32AF-FA84-6065-290E1041E0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081" y="1591059"/>
            <a:ext cx="4032739" cy="2688493"/>
          </a:xfrm>
          <a:prstGeom prst="rect">
            <a:avLst/>
          </a:prstGeom>
        </p:spPr>
      </p:pic>
      <p:pic>
        <p:nvPicPr>
          <p:cNvPr id="5" name="Рисунок 4" descr="Изображение выглядит как в помещении, пол, человек, подготовка&#10;&#10;Автоматически созданное описание">
            <a:extLst>
              <a:ext uri="{FF2B5EF4-FFF2-40B4-BE49-F238E27FC236}">
                <a16:creationId xmlns:a16="http://schemas.microsoft.com/office/drawing/2014/main" id="{4FD3802C-4C79-87FF-1BCC-171ABBBE56E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714" t="5435" r="17055" b="6253"/>
          <a:stretch>
            <a:fillRect/>
          </a:stretch>
        </p:blipFill>
        <p:spPr>
          <a:xfrm>
            <a:off x="2368566" y="4074586"/>
            <a:ext cx="4225884" cy="2688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62348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5EA39187-0197-4C1D-BE4A-06B353C7B2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E0FD730-D6BC-440A-89CF-7AA0C22C2F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1382DE6-64CB-4577-89E8-47941290A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>
              <a:extLst>
                <a:ext uri="{FF2B5EF4-FFF2-40B4-BE49-F238E27FC236}">
                  <a16:creationId xmlns:a16="http://schemas.microsoft.com/office/drawing/2014/main" id="{3ABD17EF-A676-4770-A8C8-E83BA02300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16" name="Rectangle 25">
              <a:extLst>
                <a:ext uri="{FF2B5EF4-FFF2-40B4-BE49-F238E27FC236}">
                  <a16:creationId xmlns:a16="http://schemas.microsoft.com/office/drawing/2014/main" id="{380D4582-A9DE-4A6E-8537-EFC4F860C3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D66B8CF3-0959-4E8D-8F3A-AF62F21D99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18" name="Rectangle 27">
              <a:extLst>
                <a:ext uri="{FF2B5EF4-FFF2-40B4-BE49-F238E27FC236}">
                  <a16:creationId xmlns:a16="http://schemas.microsoft.com/office/drawing/2014/main" id="{97D4D559-2783-4E84-BB73-7F51D02357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19" name="Rectangle 28">
              <a:extLst>
                <a:ext uri="{FF2B5EF4-FFF2-40B4-BE49-F238E27FC236}">
                  <a16:creationId xmlns:a16="http://schemas.microsoft.com/office/drawing/2014/main" id="{8834FE36-E841-40B5-9465-1CFC99ED55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20" name="Rectangle 29">
              <a:extLst>
                <a:ext uri="{FF2B5EF4-FFF2-40B4-BE49-F238E27FC236}">
                  <a16:creationId xmlns:a16="http://schemas.microsoft.com/office/drawing/2014/main" id="{1A4197A1-AE79-4DC1-9E3A-845B40BA80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326F6688-CBD0-42EE-9B90-25100FE893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EF23F9BB-FC2E-48BA-8E63-A4436C28DA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/>
            </a:lstStyle>
            <a:p>
              <a:pPr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D54381-CF9E-41F3-0FDF-90D491F1C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80563" y="2404534"/>
            <a:ext cx="3893439" cy="1646302"/>
          </a:xfrm>
        </p:spPr>
        <p:txBody>
          <a:bodyPr vert="horz" lIns="91440" tIns="45720" rIns="91440" bIns="45720" rtlCol="0" anchor="b">
            <a:normAutofit/>
          </a:bodyPr>
          <a:lstStyle>
            <a:defPPr/>
          </a:lstStyle>
          <a:p>
            <a:pPr algn="ctr">
              <a:lnSpc>
                <a:spcPct val="90000"/>
              </a:lnSpc>
            </a:pPr>
            <a:r>
              <a:rPr lang="en-US" sz="5400" b="1"/>
              <a:t>Приятного аппетита</a:t>
            </a:r>
            <a:r>
              <a:rPr lang="ru-RU" sz="5400" b="1"/>
              <a:t>!</a:t>
            </a:r>
            <a:endParaRPr lang="en-US" sz="5400" b="1"/>
          </a:p>
        </p:txBody>
      </p:sp>
      <p:pic>
        <p:nvPicPr>
          <p:cNvPr id="5" name="Рисунок 4" descr="Изображение выглядит как в помещении, человек, потолок, стена&#10;&#10;Автоматически созданное описание">
            <a:extLst>
              <a:ext uri="{FF2B5EF4-FFF2-40B4-BE49-F238E27FC236}">
                <a16:creationId xmlns:a16="http://schemas.microsoft.com/office/drawing/2014/main" id="{B8150676-5EE2-1E02-A531-C3242087561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56" r="2" b="2"/>
          <a:stretch>
            <a:fillRect/>
          </a:stretch>
        </p:blipFill>
        <p:spPr>
          <a:xfrm>
            <a:off x="332680" y="-1"/>
            <a:ext cx="5062280" cy="3429000"/>
          </a:xfrm>
          <a:custGeom>
            <a:rect l="l" t="t" r="r" b="b"/>
            <a:pathLst>
              <a:path w="5062280" h="3429000">
                <a:moveTo>
                  <a:pt x="509916" y="0"/>
                </a:moveTo>
                <a:lnTo>
                  <a:pt x="5062280" y="0"/>
                </a:lnTo>
                <a:lnTo>
                  <a:pt x="5062280" y="21851"/>
                </a:lnTo>
                <a:lnTo>
                  <a:pt x="4549416" y="3429000"/>
                </a:lnTo>
                <a:lnTo>
                  <a:pt x="0" y="3429000"/>
                </a:lnTo>
                <a:close/>
              </a:path>
            </a:pathLst>
          </a:custGeom>
        </p:spPr>
      </p:pic>
      <p:pic>
        <p:nvPicPr>
          <p:cNvPr id="7" name="Рисунок 6" descr="Изображение выглядит как человек, в помещении, пол, потолок&#10;&#10;Автоматически созданное описание">
            <a:extLst>
              <a:ext uri="{FF2B5EF4-FFF2-40B4-BE49-F238E27FC236}">
                <a16:creationId xmlns:a16="http://schemas.microsoft.com/office/drawing/2014/main" id="{A194ED3F-88BA-AAD5-E302-67A19986041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4966" b="2"/>
          <a:stretch>
            <a:fillRect/>
          </a:stretch>
        </p:blipFill>
        <p:spPr>
          <a:xfrm>
            <a:off x="20" y="3428999"/>
            <a:ext cx="4882076" cy="3429001"/>
          </a:xfrm>
          <a:custGeom>
            <a:rect l="l" t="t" r="r" b="b"/>
            <a:pathLst>
              <a:path w="4882096" h="3429001">
                <a:moveTo>
                  <a:pt x="332680" y="0"/>
                </a:moveTo>
                <a:lnTo>
                  <a:pt x="4882096" y="0"/>
                </a:lnTo>
                <a:lnTo>
                  <a:pt x="4365943" y="3429001"/>
                </a:lnTo>
                <a:lnTo>
                  <a:pt x="0" y="3429001"/>
                </a:lnTo>
                <a:lnTo>
                  <a:pt x="0" y="2237155"/>
                </a:lnTo>
                <a:close/>
              </a:path>
            </a:pathLst>
          </a:cu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EC607CC-319E-425D-8A0C-EC6E84F6C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2012" y="3433493"/>
            <a:ext cx="454940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5405911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theme1.xml><?xml version="1.0" encoding="utf-8"?>
<a:theme xmlns:r="http://schemas.openxmlformats.org/officeDocument/2006/relationships"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Facet</Template>
  <Company/>
  <PresentationFormat>Широкоэкранный</PresentationFormat>
  <Paragraphs>11</Paragraphs>
  <Slides>10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baseType="lpstr" size="15">
      <vt:lpstr>Arial</vt:lpstr>
      <vt:lpstr>Trebuchet MS</vt:lpstr>
      <vt:lpstr>Wingdings 3</vt:lpstr>
      <vt:lpstr>Times New Roman</vt:lpstr>
      <vt:lpstr>Аспект</vt:lpstr>
      <vt:lpstr>«Приготовление поварами школьной столовой горячего завтрака»</vt:lpstr>
      <vt:lpstr>PowerPoint Presentation</vt:lpstr>
      <vt:lpstr>Ежедневное меню пишется на основании цикличного двухнедельного меню (весна - лето)</vt:lpstr>
      <vt:lpstr>ПРОЦЕСС ПРИГОТОВЛЕНИЯ ГОРЯЧЕГО ЗАВТРАКА</vt:lpstr>
      <vt:lpstr>Яйца очень полезны для растущего организма. В состав  яичного белка входят аминокислоты, полезные для роста клеток, улучшения деятельности мозга, формирования крепкого иммунитета. В яичном желтке содержится витамин А, который необходим для нормального роста, поддержания иммунного статуса, функционирования органа зрения.</vt:lpstr>
      <vt:lpstr>PowerPoint Presentation</vt:lpstr>
      <vt:lpstr>Бутерброд с маслом и сыром имеет высокую энергетическую ценность,  за счет чего является питательным и обеспечивает организм энергией на весь день.</vt:lpstr>
      <vt:lpstr>Какао – порошок смешивают с сахаром, добавляют небольшое количество кипятка и растирают в однородную массу, затем при непрерывном помешивании выливают горячее молоко, остальной кипяток и доводят до кипения.</vt:lpstr>
      <vt:lpstr>Приятного аппетита!</vt:lpstr>
      <vt:lpstr>Спасибо за внимание!</vt:lpstr>
    </vt:vector>
  </TitlesOfParts>
  <LinksUpToDate>0</LinksUpToDate>
  <SharedDoc>0</SharedDoc>
  <HyperlinksChanged>0</HyperlinksChanged>
  <Application>Aspose.Slides for .NET</Application>
  <AppVersion>19.1200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«Приготовление поварами школьной столовой горячего завтрака»</dc:title>
  <dc:creator>Администратор</dc:creator>
  <cp:lastModifiedBy>Администратор</cp:lastModifiedBy>
  <cp:revision>2</cp:revision>
  <dcterms:created xsi:type="dcterms:W3CDTF">2023-04-18T12:27:44Z</dcterms:created>
  <dcterms:modified xsi:type="dcterms:W3CDTF">2023-04-19T07:51:23Z</dcterms:modified>
</cp:coreProperties>
</file>